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7" r:id="rId3"/>
    <p:sldId id="328" r:id="rId4"/>
    <p:sldId id="305" r:id="rId5"/>
    <p:sldId id="304" r:id="rId6"/>
    <p:sldId id="309" r:id="rId7"/>
    <p:sldId id="317" r:id="rId8"/>
    <p:sldId id="318" r:id="rId9"/>
    <p:sldId id="310" r:id="rId10"/>
    <p:sldId id="314" r:id="rId11"/>
    <p:sldId id="311" r:id="rId12"/>
    <p:sldId id="308" r:id="rId13"/>
    <p:sldId id="312" r:id="rId14"/>
    <p:sldId id="313" r:id="rId15"/>
    <p:sldId id="315" r:id="rId16"/>
    <p:sldId id="316" r:id="rId17"/>
    <p:sldId id="329" r:id="rId18"/>
    <p:sldId id="325" r:id="rId19"/>
    <p:sldId id="322" r:id="rId20"/>
    <p:sldId id="320" r:id="rId21"/>
    <p:sldId id="321" r:id="rId22"/>
    <p:sldId id="326" r:id="rId23"/>
    <p:sldId id="327" r:id="rId24"/>
    <p:sldId id="323" r:id="rId25"/>
    <p:sldId id="319" r:id="rId26"/>
    <p:sldId id="33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1A3260"/>
    <a:srgbClr val="4D1434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100" d="100"/>
          <a:sy n="100" d="100"/>
        </p:scale>
        <p:origin x="72" y="-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692E5-DF34-4CD1-9FEA-5E6C8A402260}" type="doc">
      <dgm:prSet loTypeId="urn:microsoft.com/office/officeart/2005/8/layout/cycle3" loCatId="cycle" qsTypeId="urn:microsoft.com/office/officeart/2005/8/quickstyle/simple3" qsCatId="simple" csTypeId="urn:microsoft.com/office/officeart/2005/8/colors/accent1_2" csCatId="accent1" phldr="1"/>
      <dgm:spPr/>
    </dgm:pt>
    <dgm:pt modelId="{74E32749-6E66-4E3E-A38A-E920B90F4CA6}">
      <dgm:prSet phldrT="[Текст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НПК «</a:t>
          </a:r>
          <a:r>
            <a:rPr lang="ru-RU" sz="11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Ирининские</a:t>
          </a: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 чтения» (май)</a:t>
          </a:r>
        </a:p>
        <a:p>
          <a:pPr>
            <a:lnSpc>
              <a:spcPts val="12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5-8 классы</a:t>
          </a:r>
        </a:p>
      </dgm:t>
    </dgm:pt>
    <dgm:pt modelId="{F756B0C7-34DA-41C5-A4FD-668C4B3156D8}" type="parTrans" cxnId="{B36D0EC8-8BCD-43DE-94B1-E0CE4CB82258}">
      <dgm:prSet/>
      <dgm:spPr/>
      <dgm:t>
        <a:bodyPr/>
        <a:lstStyle/>
        <a:p>
          <a:endParaRPr lang="ru-RU"/>
        </a:p>
      </dgm:t>
    </dgm:pt>
    <dgm:pt modelId="{493577BD-84C3-4EC0-953A-024EAB792A5D}" type="sibTrans" cxnId="{B36D0EC8-8BCD-43DE-94B1-E0CE4CB82258}">
      <dgm:prSet/>
      <dgm:spPr/>
      <dgm:t>
        <a:bodyPr/>
        <a:lstStyle/>
        <a:p>
          <a:endParaRPr lang="ru-RU"/>
        </a:p>
      </dgm:t>
    </dgm:pt>
    <dgm:pt modelId="{3F06DD90-8863-4330-9A19-A39B65878C1C}">
      <dgm:prSet phldrT="[Текст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НПК «Поиск» (октябрь)</a:t>
          </a:r>
        </a:p>
        <a:p>
          <a:pPr>
            <a:lnSpc>
              <a:spcPts val="12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9-11 классы</a:t>
          </a:r>
        </a:p>
      </dgm:t>
    </dgm:pt>
    <dgm:pt modelId="{C51FCB3A-933E-49F0-833C-C00154F8A903}" type="parTrans" cxnId="{EE184D8B-EC38-4237-B662-10878D1125BF}">
      <dgm:prSet/>
      <dgm:spPr/>
      <dgm:t>
        <a:bodyPr/>
        <a:lstStyle/>
        <a:p>
          <a:endParaRPr lang="ru-RU"/>
        </a:p>
      </dgm:t>
    </dgm:pt>
    <dgm:pt modelId="{A7BC6CD8-1C9A-4E26-BC75-96617E32D0DB}" type="sibTrans" cxnId="{EE184D8B-EC38-4237-B662-10878D1125BF}">
      <dgm:prSet/>
      <dgm:spPr/>
      <dgm:t>
        <a:bodyPr/>
        <a:lstStyle/>
        <a:p>
          <a:endParaRPr lang="ru-RU"/>
        </a:p>
      </dgm:t>
    </dgm:pt>
    <dgm:pt modelId="{4AF2A496-29E7-45FC-88CA-6AD4AADACFC5}">
      <dgm:prSet phldrT="[Текст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Республиканский конкурс исследовательских работ учащихся (февраль)</a:t>
          </a:r>
        </a:p>
      </dgm:t>
    </dgm:pt>
    <dgm:pt modelId="{246696C7-4FE9-4A21-84B0-CC8552899ECF}" type="parTrans" cxnId="{4C9F6DA4-1283-4155-BA34-679671454F82}">
      <dgm:prSet/>
      <dgm:spPr/>
      <dgm:t>
        <a:bodyPr/>
        <a:lstStyle/>
        <a:p>
          <a:endParaRPr lang="ru-RU"/>
        </a:p>
      </dgm:t>
    </dgm:pt>
    <dgm:pt modelId="{9AEC7CA1-9D9E-4E08-9A08-DD52038D2A9D}" type="sibTrans" cxnId="{4C9F6DA4-1283-4155-BA34-679671454F82}">
      <dgm:prSet/>
      <dgm:spPr/>
      <dgm:t>
        <a:bodyPr/>
        <a:lstStyle/>
        <a:p>
          <a:endParaRPr lang="ru-RU"/>
        </a:p>
      </dgm:t>
    </dgm:pt>
    <dgm:pt modelId="{D4611454-D250-426A-A354-C9593878BAE7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Научно-методическое сопровождение, консультирование, рецензирование работ ВСЕХ победителей (ноябрь-январь)</a:t>
          </a:r>
        </a:p>
      </dgm:t>
    </dgm:pt>
    <dgm:pt modelId="{0A3585E3-BB7E-4950-87FE-AD0FBBC1D4E9}" type="parTrans" cxnId="{0F1AF887-5D12-47D9-9273-C7BC1C300EC5}">
      <dgm:prSet/>
      <dgm:spPr/>
      <dgm:t>
        <a:bodyPr/>
        <a:lstStyle/>
        <a:p>
          <a:endParaRPr lang="ru-RU"/>
        </a:p>
      </dgm:t>
    </dgm:pt>
    <dgm:pt modelId="{66019A3C-BCED-4A25-976A-DF8611568F0B}" type="sibTrans" cxnId="{0F1AF887-5D12-47D9-9273-C7BC1C300EC5}">
      <dgm:prSet/>
      <dgm:spPr/>
      <dgm:t>
        <a:bodyPr/>
        <a:lstStyle/>
        <a:p>
          <a:endParaRPr lang="ru-RU"/>
        </a:p>
      </dgm:t>
    </dgm:pt>
    <dgm:pt modelId="{D9B7E749-997F-4A53-9BC7-953BEF91D936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Учебные сборы по подготовке к республиканскому конкурсу (январь -февраль)</a:t>
          </a:r>
        </a:p>
      </dgm:t>
    </dgm:pt>
    <dgm:pt modelId="{590F2349-007A-4362-BA47-E8C8BED776C1}" type="parTrans" cxnId="{0F96B981-B969-4527-8BB9-F5C48E65A568}">
      <dgm:prSet/>
      <dgm:spPr/>
      <dgm:t>
        <a:bodyPr/>
        <a:lstStyle/>
        <a:p>
          <a:endParaRPr lang="ru-RU"/>
        </a:p>
      </dgm:t>
    </dgm:pt>
    <dgm:pt modelId="{BCE0C232-7F30-4961-A88B-16B0C74AAFBC}" type="sibTrans" cxnId="{0F96B981-B969-4527-8BB9-F5C48E65A568}">
      <dgm:prSet/>
      <dgm:spPr/>
      <dgm:t>
        <a:bodyPr/>
        <a:lstStyle/>
        <a:p>
          <a:endParaRPr lang="ru-RU"/>
        </a:p>
      </dgm:t>
    </dgm:pt>
    <dgm:pt modelId="{0E487F71-B814-46BC-9E1A-D9C0BD70E615}">
      <dgm:prSet phldrT="[Текст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Фестиваль «Именины у Екатерины» в рамках международного проекта «Дорогами Екатерины» (апрель)</a:t>
          </a:r>
        </a:p>
      </dgm:t>
    </dgm:pt>
    <dgm:pt modelId="{996D8818-620A-44E7-ADE8-0C7D2BF75876}" type="parTrans" cxnId="{3BF061AB-F931-428E-BF2A-67CB735C0037}">
      <dgm:prSet/>
      <dgm:spPr/>
      <dgm:t>
        <a:bodyPr/>
        <a:lstStyle/>
        <a:p>
          <a:endParaRPr lang="ru-RU"/>
        </a:p>
      </dgm:t>
    </dgm:pt>
    <dgm:pt modelId="{7BF7D27E-D5AB-465C-B37B-6DDED68B80FA}" type="sibTrans" cxnId="{3BF061AB-F931-428E-BF2A-67CB735C0037}">
      <dgm:prSet/>
      <dgm:spPr/>
      <dgm:t>
        <a:bodyPr/>
        <a:lstStyle/>
        <a:p>
          <a:endParaRPr lang="ru-RU"/>
        </a:p>
      </dgm:t>
    </dgm:pt>
    <dgm:pt modelId="{BA6BD4BA-ED7E-4310-AFC3-516B5879B9B7}">
      <dgm:prSet phldrT="[Текст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Лопатинский </a:t>
          </a:r>
          <a:r>
            <a:rPr lang="ru-RU" sz="11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фест</a:t>
          </a: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 «Вместе спасали Отчизну, вместе сажаем сады» (март)</a:t>
          </a:r>
        </a:p>
      </dgm:t>
    </dgm:pt>
    <dgm:pt modelId="{05F17A89-FFF7-447D-A511-FD36CC0268D6}" type="parTrans" cxnId="{F80B3098-F892-4057-9E58-34AD08FAC641}">
      <dgm:prSet/>
      <dgm:spPr/>
      <dgm:t>
        <a:bodyPr/>
        <a:lstStyle/>
        <a:p>
          <a:endParaRPr lang="ru-RU"/>
        </a:p>
      </dgm:t>
    </dgm:pt>
    <dgm:pt modelId="{089F6B73-4060-4F75-B161-B4B586EEED8A}" type="sibTrans" cxnId="{F80B3098-F892-4057-9E58-34AD08FAC641}">
      <dgm:prSet/>
      <dgm:spPr/>
      <dgm:t>
        <a:bodyPr/>
        <a:lstStyle/>
        <a:p>
          <a:endParaRPr lang="ru-RU"/>
        </a:p>
      </dgm:t>
    </dgm:pt>
    <dgm:pt modelId="{D0E1B01A-3851-47B7-B4C1-3A1C2875E7DA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Научно-методическое сопровождение, консультирование, рецензирование работ ВСЕХ победителей (ноябрь-январь)</a:t>
          </a:r>
        </a:p>
      </dgm:t>
    </dgm:pt>
    <dgm:pt modelId="{08073A93-1615-41EC-8773-2087CFEB93AC}" type="parTrans" cxnId="{B7F411F2-C0D7-424B-BBEB-BCF396E47825}">
      <dgm:prSet/>
      <dgm:spPr/>
      <dgm:t>
        <a:bodyPr/>
        <a:lstStyle/>
        <a:p>
          <a:endParaRPr lang="ru-RU"/>
        </a:p>
      </dgm:t>
    </dgm:pt>
    <dgm:pt modelId="{3C2A52F4-9545-45D8-8599-0D27A920856F}" type="sibTrans" cxnId="{B7F411F2-C0D7-424B-BBEB-BCF396E47825}">
      <dgm:prSet/>
      <dgm:spPr/>
      <dgm:t>
        <a:bodyPr/>
        <a:lstStyle/>
        <a:p>
          <a:endParaRPr lang="ru-RU"/>
        </a:p>
      </dgm:t>
    </dgm:pt>
    <dgm:pt modelId="{785B93AA-EDD9-48D3-92B4-583EEC03A7E4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lnSpc>
              <a:spcPts val="1200"/>
            </a:lnSpc>
            <a:spcAft>
              <a:spcPts val="0"/>
            </a:spcAft>
          </a:pPr>
          <a:r>
            <a:rPr lang="ru-RU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Научно-методическое сопровождение, консультирование, рецензирование работ ВСЕХ победителей (март-май)</a:t>
          </a:r>
        </a:p>
      </dgm:t>
    </dgm:pt>
    <dgm:pt modelId="{0CF6061B-A6C6-4BEF-AB1F-4DE3AFA1AFFF}" type="parTrans" cxnId="{2B6AAE81-12A0-468B-B881-039CF2C30CB1}">
      <dgm:prSet/>
      <dgm:spPr/>
      <dgm:t>
        <a:bodyPr/>
        <a:lstStyle/>
        <a:p>
          <a:endParaRPr lang="ru-RU"/>
        </a:p>
      </dgm:t>
    </dgm:pt>
    <dgm:pt modelId="{F8136F87-B6D1-4D85-A022-7A70EE1E7E80}" type="sibTrans" cxnId="{2B6AAE81-12A0-468B-B881-039CF2C30CB1}">
      <dgm:prSet/>
      <dgm:spPr/>
      <dgm:t>
        <a:bodyPr/>
        <a:lstStyle/>
        <a:p>
          <a:endParaRPr lang="ru-RU"/>
        </a:p>
      </dgm:t>
    </dgm:pt>
    <dgm:pt modelId="{27AD1277-FF16-4582-A341-428801B88DD8}" type="pres">
      <dgm:prSet presAssocID="{D6F692E5-DF34-4CD1-9FEA-5E6C8A402260}" presName="Name0" presStyleCnt="0">
        <dgm:presLayoutVars>
          <dgm:dir/>
          <dgm:resizeHandles val="exact"/>
        </dgm:presLayoutVars>
      </dgm:prSet>
      <dgm:spPr/>
    </dgm:pt>
    <dgm:pt modelId="{B41B004D-1921-413A-85B0-59740A2C7F8E}" type="pres">
      <dgm:prSet presAssocID="{D6F692E5-DF34-4CD1-9FEA-5E6C8A402260}" presName="cycle" presStyleCnt="0"/>
      <dgm:spPr/>
    </dgm:pt>
    <dgm:pt modelId="{7F36FCE1-BB5B-44E7-B1AA-8FC8DC9E1BDC}" type="pres">
      <dgm:prSet presAssocID="{74E32749-6E66-4E3E-A38A-E920B90F4CA6}" presName="nodeFirstNode" presStyleLbl="node1" presStyleIdx="0" presStyleCnt="9" custScaleX="221629" custScaleY="89897" custRadScaleRad="84825" custRadScaleInc="207166">
        <dgm:presLayoutVars>
          <dgm:bulletEnabled val="1"/>
        </dgm:presLayoutVars>
      </dgm:prSet>
      <dgm:spPr/>
    </dgm:pt>
    <dgm:pt modelId="{D34EE145-0671-43E5-8F02-3CBBA3D913D3}" type="pres">
      <dgm:prSet presAssocID="{493577BD-84C3-4EC0-953A-024EAB792A5D}" presName="sibTransFirstNode" presStyleLbl="bgShp" presStyleIdx="0" presStyleCnt="1" custAng="946464" custScaleX="98631" custLinFactNeighborX="-39504" custLinFactNeighborY="-19569"/>
      <dgm:spPr/>
    </dgm:pt>
    <dgm:pt modelId="{E9153B92-0BCE-4571-BCAF-E4031E317AE2}" type="pres">
      <dgm:prSet presAssocID="{3F06DD90-8863-4330-9A19-A39B65878C1C}" presName="nodeFollowingNodes" presStyleLbl="node1" presStyleIdx="1" presStyleCnt="9" custScaleX="222128" custScaleY="85824" custRadScaleRad="82720" custRadScaleInc="161020">
        <dgm:presLayoutVars>
          <dgm:bulletEnabled val="1"/>
        </dgm:presLayoutVars>
      </dgm:prSet>
      <dgm:spPr/>
    </dgm:pt>
    <dgm:pt modelId="{0A48F46F-BAEA-419D-851E-88F5AFEC4B5F}" type="pres">
      <dgm:prSet presAssocID="{D4611454-D250-426A-A354-C9593878BAE7}" presName="nodeFollowingNodes" presStyleLbl="node1" presStyleIdx="2" presStyleCnt="9" custScaleX="222945" custScaleY="93358" custRadScaleRad="94512" custRadScaleInc="110036">
        <dgm:presLayoutVars>
          <dgm:bulletEnabled val="1"/>
        </dgm:presLayoutVars>
      </dgm:prSet>
      <dgm:spPr/>
    </dgm:pt>
    <dgm:pt modelId="{EED77DC0-BC72-4F47-9D86-93E9AEA5F09E}" type="pres">
      <dgm:prSet presAssocID="{785B93AA-EDD9-48D3-92B4-583EEC03A7E4}" presName="nodeFollowingNodes" presStyleLbl="node1" presStyleIdx="3" presStyleCnt="9" custScaleX="217675" custScaleY="100175" custRadScaleRad="57343" custRadScaleInc="-352841">
        <dgm:presLayoutVars>
          <dgm:bulletEnabled val="1"/>
        </dgm:presLayoutVars>
      </dgm:prSet>
      <dgm:spPr/>
    </dgm:pt>
    <dgm:pt modelId="{211EA2B3-3AA4-4CA3-90EC-91EBDD7AA80A}" type="pres">
      <dgm:prSet presAssocID="{D0E1B01A-3851-47B7-B4C1-3A1C2875E7DA}" presName="nodeFollowingNodes" presStyleLbl="node1" presStyleIdx="4" presStyleCnt="9" custScaleX="224321" custScaleY="96182" custRadScaleRad="116534" custRadScaleInc="239663">
        <dgm:presLayoutVars>
          <dgm:bulletEnabled val="1"/>
        </dgm:presLayoutVars>
      </dgm:prSet>
      <dgm:spPr/>
    </dgm:pt>
    <dgm:pt modelId="{AC0C653A-4499-4138-9399-D9621A1A7901}" type="pres">
      <dgm:prSet presAssocID="{D9B7E749-997F-4A53-9BC7-953BEF91D936}" presName="nodeFollowingNodes" presStyleLbl="node1" presStyleIdx="5" presStyleCnt="9" custScaleX="240199" custScaleY="91310" custRadScaleRad="86516" custRadScaleInc="-33955">
        <dgm:presLayoutVars>
          <dgm:bulletEnabled val="1"/>
        </dgm:presLayoutVars>
      </dgm:prSet>
      <dgm:spPr/>
    </dgm:pt>
    <dgm:pt modelId="{0D7AD365-7E04-4036-A452-FD1B32B5EF23}" type="pres">
      <dgm:prSet presAssocID="{4AF2A496-29E7-45FC-88CA-6AD4AADACFC5}" presName="nodeFollowingNodes" presStyleLbl="node1" presStyleIdx="6" presStyleCnt="9" custScaleX="219893" custScaleY="93693" custRadScaleRad="112119" custRadScaleInc="113552">
        <dgm:presLayoutVars>
          <dgm:bulletEnabled val="1"/>
        </dgm:presLayoutVars>
      </dgm:prSet>
      <dgm:spPr/>
    </dgm:pt>
    <dgm:pt modelId="{37250C37-2172-4461-B33E-9B7533C776CA}" type="pres">
      <dgm:prSet presAssocID="{0E487F71-B814-46BC-9E1A-D9C0BD70E615}" presName="nodeFollowingNodes" presStyleLbl="node1" presStyleIdx="7" presStyleCnt="9" custScaleX="212743" custScaleY="96411" custRadScaleRad="128824" custRadScaleInc="334033">
        <dgm:presLayoutVars>
          <dgm:bulletEnabled val="1"/>
        </dgm:presLayoutVars>
      </dgm:prSet>
      <dgm:spPr/>
    </dgm:pt>
    <dgm:pt modelId="{F0712CC6-3A1D-4A01-9109-CAB44C5A7666}" type="pres">
      <dgm:prSet presAssocID="{BA6BD4BA-ED7E-4310-AFC3-516B5879B9B7}" presName="nodeFollowingNodes" presStyleLbl="node1" presStyleIdx="8" presStyleCnt="9" custScaleX="211233" custScaleY="98005" custRadScaleRad="135249" custRadScaleInc="-8942">
        <dgm:presLayoutVars>
          <dgm:bulletEnabled val="1"/>
        </dgm:presLayoutVars>
      </dgm:prSet>
      <dgm:spPr/>
    </dgm:pt>
  </dgm:ptLst>
  <dgm:cxnLst>
    <dgm:cxn modelId="{5F4BD616-23C7-4029-BCBD-EF31BCDBF77B}" type="presOf" srcId="{D9B7E749-997F-4A53-9BC7-953BEF91D936}" destId="{AC0C653A-4499-4138-9399-D9621A1A7901}" srcOrd="0" destOrd="0" presId="urn:microsoft.com/office/officeart/2005/8/layout/cycle3"/>
    <dgm:cxn modelId="{3923011A-7A7E-4449-91B0-AB3249C9D959}" type="presOf" srcId="{D0E1B01A-3851-47B7-B4C1-3A1C2875E7DA}" destId="{211EA2B3-3AA4-4CA3-90EC-91EBDD7AA80A}" srcOrd="0" destOrd="0" presId="urn:microsoft.com/office/officeart/2005/8/layout/cycle3"/>
    <dgm:cxn modelId="{80380124-F7D5-4A1F-998B-0B0292494BBF}" type="presOf" srcId="{BA6BD4BA-ED7E-4310-AFC3-516B5879B9B7}" destId="{F0712CC6-3A1D-4A01-9109-CAB44C5A7666}" srcOrd="0" destOrd="0" presId="urn:microsoft.com/office/officeart/2005/8/layout/cycle3"/>
    <dgm:cxn modelId="{CD33225B-9AC3-4083-BE20-6A7AC94C90CA}" type="presOf" srcId="{74E32749-6E66-4E3E-A38A-E920B90F4CA6}" destId="{7F36FCE1-BB5B-44E7-B1AA-8FC8DC9E1BDC}" srcOrd="0" destOrd="0" presId="urn:microsoft.com/office/officeart/2005/8/layout/cycle3"/>
    <dgm:cxn modelId="{A9533F47-8853-4419-95CF-769FF39E115E}" type="presOf" srcId="{D4611454-D250-426A-A354-C9593878BAE7}" destId="{0A48F46F-BAEA-419D-851E-88F5AFEC4B5F}" srcOrd="0" destOrd="0" presId="urn:microsoft.com/office/officeart/2005/8/layout/cycle3"/>
    <dgm:cxn modelId="{D5405C6F-8233-412D-AF9C-0FC86C90BDF0}" type="presOf" srcId="{3F06DD90-8863-4330-9A19-A39B65878C1C}" destId="{E9153B92-0BCE-4571-BCAF-E4031E317AE2}" srcOrd="0" destOrd="0" presId="urn:microsoft.com/office/officeart/2005/8/layout/cycle3"/>
    <dgm:cxn modelId="{6A472D76-9DA5-4F6B-B568-B4E706909FAF}" type="presOf" srcId="{0E487F71-B814-46BC-9E1A-D9C0BD70E615}" destId="{37250C37-2172-4461-B33E-9B7533C776CA}" srcOrd="0" destOrd="0" presId="urn:microsoft.com/office/officeart/2005/8/layout/cycle3"/>
    <dgm:cxn modelId="{2B6AAE81-12A0-468B-B881-039CF2C30CB1}" srcId="{D6F692E5-DF34-4CD1-9FEA-5E6C8A402260}" destId="{785B93AA-EDD9-48D3-92B4-583EEC03A7E4}" srcOrd="3" destOrd="0" parTransId="{0CF6061B-A6C6-4BEF-AB1F-4DE3AFA1AFFF}" sibTransId="{F8136F87-B6D1-4D85-A022-7A70EE1E7E80}"/>
    <dgm:cxn modelId="{0F96B981-B969-4527-8BB9-F5C48E65A568}" srcId="{D6F692E5-DF34-4CD1-9FEA-5E6C8A402260}" destId="{D9B7E749-997F-4A53-9BC7-953BEF91D936}" srcOrd="5" destOrd="0" parTransId="{590F2349-007A-4362-BA47-E8C8BED776C1}" sibTransId="{BCE0C232-7F30-4961-A88B-16B0C74AAFBC}"/>
    <dgm:cxn modelId="{0F1AF887-5D12-47D9-9273-C7BC1C300EC5}" srcId="{D6F692E5-DF34-4CD1-9FEA-5E6C8A402260}" destId="{D4611454-D250-426A-A354-C9593878BAE7}" srcOrd="2" destOrd="0" parTransId="{0A3585E3-BB7E-4950-87FE-AD0FBBC1D4E9}" sibTransId="{66019A3C-BCED-4A25-976A-DF8611568F0B}"/>
    <dgm:cxn modelId="{EE184D8B-EC38-4237-B662-10878D1125BF}" srcId="{D6F692E5-DF34-4CD1-9FEA-5E6C8A402260}" destId="{3F06DD90-8863-4330-9A19-A39B65878C1C}" srcOrd="1" destOrd="0" parTransId="{C51FCB3A-933E-49F0-833C-C00154F8A903}" sibTransId="{A7BC6CD8-1C9A-4E26-BC75-96617E32D0DB}"/>
    <dgm:cxn modelId="{F80B3098-F892-4057-9E58-34AD08FAC641}" srcId="{D6F692E5-DF34-4CD1-9FEA-5E6C8A402260}" destId="{BA6BD4BA-ED7E-4310-AFC3-516B5879B9B7}" srcOrd="8" destOrd="0" parTransId="{05F17A89-FFF7-447D-A511-FD36CC0268D6}" sibTransId="{089F6B73-4060-4F75-B161-B4B586EEED8A}"/>
    <dgm:cxn modelId="{4C9F6DA4-1283-4155-BA34-679671454F82}" srcId="{D6F692E5-DF34-4CD1-9FEA-5E6C8A402260}" destId="{4AF2A496-29E7-45FC-88CA-6AD4AADACFC5}" srcOrd="6" destOrd="0" parTransId="{246696C7-4FE9-4A21-84B0-CC8552899ECF}" sibTransId="{9AEC7CA1-9D9E-4E08-9A08-DD52038D2A9D}"/>
    <dgm:cxn modelId="{3BF061AB-F931-428E-BF2A-67CB735C0037}" srcId="{D6F692E5-DF34-4CD1-9FEA-5E6C8A402260}" destId="{0E487F71-B814-46BC-9E1A-D9C0BD70E615}" srcOrd="7" destOrd="0" parTransId="{996D8818-620A-44E7-ADE8-0C7D2BF75876}" sibTransId="{7BF7D27E-D5AB-465C-B37B-6DDED68B80FA}"/>
    <dgm:cxn modelId="{4CC673AF-F5BD-4090-B41C-B90E628E9CAA}" type="presOf" srcId="{493577BD-84C3-4EC0-953A-024EAB792A5D}" destId="{D34EE145-0671-43E5-8F02-3CBBA3D913D3}" srcOrd="0" destOrd="0" presId="urn:microsoft.com/office/officeart/2005/8/layout/cycle3"/>
    <dgm:cxn modelId="{B36D0EC8-8BCD-43DE-94B1-E0CE4CB82258}" srcId="{D6F692E5-DF34-4CD1-9FEA-5E6C8A402260}" destId="{74E32749-6E66-4E3E-A38A-E920B90F4CA6}" srcOrd="0" destOrd="0" parTransId="{F756B0C7-34DA-41C5-A4FD-668C4B3156D8}" sibTransId="{493577BD-84C3-4EC0-953A-024EAB792A5D}"/>
    <dgm:cxn modelId="{D1A188E1-4C20-43E4-9E05-57122B80AF46}" type="presOf" srcId="{785B93AA-EDD9-48D3-92B4-583EEC03A7E4}" destId="{EED77DC0-BC72-4F47-9D86-93E9AEA5F09E}" srcOrd="0" destOrd="0" presId="urn:microsoft.com/office/officeart/2005/8/layout/cycle3"/>
    <dgm:cxn modelId="{B90C58EB-554A-4DC9-B61D-EF7BA06D6EC2}" type="presOf" srcId="{4AF2A496-29E7-45FC-88CA-6AD4AADACFC5}" destId="{0D7AD365-7E04-4036-A452-FD1B32B5EF23}" srcOrd="0" destOrd="0" presId="urn:microsoft.com/office/officeart/2005/8/layout/cycle3"/>
    <dgm:cxn modelId="{B7F411F2-C0D7-424B-BBEB-BCF396E47825}" srcId="{D6F692E5-DF34-4CD1-9FEA-5E6C8A402260}" destId="{D0E1B01A-3851-47B7-B4C1-3A1C2875E7DA}" srcOrd="4" destOrd="0" parTransId="{08073A93-1615-41EC-8773-2087CFEB93AC}" sibTransId="{3C2A52F4-9545-45D8-8599-0D27A920856F}"/>
    <dgm:cxn modelId="{9A9D39F9-9D59-482B-9B22-AD193DAF0EC8}" type="presOf" srcId="{D6F692E5-DF34-4CD1-9FEA-5E6C8A402260}" destId="{27AD1277-FF16-4582-A341-428801B88DD8}" srcOrd="0" destOrd="0" presId="urn:microsoft.com/office/officeart/2005/8/layout/cycle3"/>
    <dgm:cxn modelId="{9A26F91D-3977-48FE-900C-CCC3FC06B070}" type="presParOf" srcId="{27AD1277-FF16-4582-A341-428801B88DD8}" destId="{B41B004D-1921-413A-85B0-59740A2C7F8E}" srcOrd="0" destOrd="0" presId="urn:microsoft.com/office/officeart/2005/8/layout/cycle3"/>
    <dgm:cxn modelId="{1564CDB0-EEC8-41BA-B83E-C467E5696639}" type="presParOf" srcId="{B41B004D-1921-413A-85B0-59740A2C7F8E}" destId="{7F36FCE1-BB5B-44E7-B1AA-8FC8DC9E1BDC}" srcOrd="0" destOrd="0" presId="urn:microsoft.com/office/officeart/2005/8/layout/cycle3"/>
    <dgm:cxn modelId="{E6FA6C46-59BF-4E76-AE12-796EDB8F002F}" type="presParOf" srcId="{B41B004D-1921-413A-85B0-59740A2C7F8E}" destId="{D34EE145-0671-43E5-8F02-3CBBA3D913D3}" srcOrd="1" destOrd="0" presId="urn:microsoft.com/office/officeart/2005/8/layout/cycle3"/>
    <dgm:cxn modelId="{69089E0C-FE5C-4440-9ADE-6945DCD7DF28}" type="presParOf" srcId="{B41B004D-1921-413A-85B0-59740A2C7F8E}" destId="{E9153B92-0BCE-4571-BCAF-E4031E317AE2}" srcOrd="2" destOrd="0" presId="urn:microsoft.com/office/officeart/2005/8/layout/cycle3"/>
    <dgm:cxn modelId="{C7BA7611-E900-4996-BF3E-2AAB9F447424}" type="presParOf" srcId="{B41B004D-1921-413A-85B0-59740A2C7F8E}" destId="{0A48F46F-BAEA-419D-851E-88F5AFEC4B5F}" srcOrd="3" destOrd="0" presId="urn:microsoft.com/office/officeart/2005/8/layout/cycle3"/>
    <dgm:cxn modelId="{7F2F4624-BB1C-42E7-8903-5DF80D85B784}" type="presParOf" srcId="{B41B004D-1921-413A-85B0-59740A2C7F8E}" destId="{EED77DC0-BC72-4F47-9D86-93E9AEA5F09E}" srcOrd="4" destOrd="0" presId="urn:microsoft.com/office/officeart/2005/8/layout/cycle3"/>
    <dgm:cxn modelId="{E7E4E612-E201-43D2-A9B5-CFE9167BBB5E}" type="presParOf" srcId="{B41B004D-1921-413A-85B0-59740A2C7F8E}" destId="{211EA2B3-3AA4-4CA3-90EC-91EBDD7AA80A}" srcOrd="5" destOrd="0" presId="urn:microsoft.com/office/officeart/2005/8/layout/cycle3"/>
    <dgm:cxn modelId="{E2E0D686-F63B-46F3-B077-A713F85165A3}" type="presParOf" srcId="{B41B004D-1921-413A-85B0-59740A2C7F8E}" destId="{AC0C653A-4499-4138-9399-D9621A1A7901}" srcOrd="6" destOrd="0" presId="urn:microsoft.com/office/officeart/2005/8/layout/cycle3"/>
    <dgm:cxn modelId="{7C6E071D-F3C0-4B18-BCBE-5A590CAE4249}" type="presParOf" srcId="{B41B004D-1921-413A-85B0-59740A2C7F8E}" destId="{0D7AD365-7E04-4036-A452-FD1B32B5EF23}" srcOrd="7" destOrd="0" presId="urn:microsoft.com/office/officeart/2005/8/layout/cycle3"/>
    <dgm:cxn modelId="{7CF8F280-8B13-4151-BBC7-69D3070EAC89}" type="presParOf" srcId="{B41B004D-1921-413A-85B0-59740A2C7F8E}" destId="{37250C37-2172-4461-B33E-9B7533C776CA}" srcOrd="8" destOrd="0" presId="urn:microsoft.com/office/officeart/2005/8/layout/cycle3"/>
    <dgm:cxn modelId="{BF9D7EF8-83E7-4A44-B790-276C68C9D9ED}" type="presParOf" srcId="{B41B004D-1921-413A-85B0-59740A2C7F8E}" destId="{F0712CC6-3A1D-4A01-9109-CAB44C5A7666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EE145-0671-43E5-8F02-3CBBA3D913D3}">
      <dsp:nvSpPr>
        <dsp:cNvPr id="0" name=""/>
        <dsp:cNvSpPr/>
      </dsp:nvSpPr>
      <dsp:spPr>
        <a:xfrm rot="946464">
          <a:off x="1304974" y="181758"/>
          <a:ext cx="4885763" cy="4953577"/>
        </a:xfrm>
        <a:prstGeom prst="circularArrow">
          <a:avLst>
            <a:gd name="adj1" fmla="val 5544"/>
            <a:gd name="adj2" fmla="val 330680"/>
            <a:gd name="adj3" fmla="val 13242797"/>
            <a:gd name="adj4" fmla="val 1771968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36FCE1-BB5B-44E7-B1AA-8FC8DC9E1BDC}">
      <dsp:nvSpPr>
        <dsp:cNvPr id="0" name=""/>
        <dsp:cNvSpPr/>
      </dsp:nvSpPr>
      <dsp:spPr>
        <a:xfrm>
          <a:off x="4290058" y="1660205"/>
          <a:ext cx="2829318" cy="573813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НПК «</a:t>
          </a:r>
          <a:r>
            <a:rPr lang="ru-RU" sz="1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Ирининские</a:t>
          </a: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чтения» (май)</a:t>
          </a:r>
        </a:p>
        <a:p>
          <a:pPr marL="0" lvl="0" indent="0" algn="ctr" defTabSz="48895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5-8 классы</a:t>
          </a:r>
        </a:p>
      </dsp:txBody>
      <dsp:txXfrm>
        <a:off x="4318069" y="1688216"/>
        <a:ext cx="2773296" cy="517791"/>
      </dsp:txXfrm>
    </dsp:sp>
    <dsp:sp modelId="{E9153B92-0BCE-4571-BCAF-E4031E317AE2}">
      <dsp:nvSpPr>
        <dsp:cNvPr id="0" name=""/>
        <dsp:cNvSpPr/>
      </dsp:nvSpPr>
      <dsp:spPr>
        <a:xfrm>
          <a:off x="4290044" y="2391847"/>
          <a:ext cx="2835688" cy="547815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НПК «Поиск» (октябрь)</a:t>
          </a:r>
        </a:p>
        <a:p>
          <a:pPr marL="0" lvl="0" indent="0" algn="ctr" defTabSz="48895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9-11 классы</a:t>
          </a:r>
        </a:p>
      </dsp:txBody>
      <dsp:txXfrm>
        <a:off x="4316786" y="2418589"/>
        <a:ext cx="2782204" cy="494331"/>
      </dsp:txXfrm>
    </dsp:sp>
    <dsp:sp modelId="{0A48F46F-BAEA-419D-851E-88F5AFEC4B5F}">
      <dsp:nvSpPr>
        <dsp:cNvPr id="0" name=""/>
        <dsp:cNvSpPr/>
      </dsp:nvSpPr>
      <dsp:spPr>
        <a:xfrm>
          <a:off x="4290017" y="3112138"/>
          <a:ext cx="2846118" cy="595904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Научно-методическое сопровождение, консультирование, рецензирование работ ВСЕХ победителей (ноябрь-январь)</a:t>
          </a:r>
        </a:p>
      </dsp:txBody>
      <dsp:txXfrm>
        <a:off x="4319107" y="3141228"/>
        <a:ext cx="2787938" cy="537724"/>
      </dsp:txXfrm>
    </dsp:sp>
    <dsp:sp modelId="{EED77DC0-BC72-4F47-9D86-93E9AEA5F09E}">
      <dsp:nvSpPr>
        <dsp:cNvPr id="0" name=""/>
        <dsp:cNvSpPr/>
      </dsp:nvSpPr>
      <dsp:spPr>
        <a:xfrm>
          <a:off x="2439857" y="901622"/>
          <a:ext cx="2778841" cy="639417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Научно-методическое сопровождение, консультирование, рецензирование работ ВСЕХ победителей (март-май)</a:t>
          </a:r>
        </a:p>
      </dsp:txBody>
      <dsp:txXfrm>
        <a:off x="2471071" y="932836"/>
        <a:ext cx="2716413" cy="576989"/>
      </dsp:txXfrm>
    </dsp:sp>
    <dsp:sp modelId="{211EA2B3-3AA4-4CA3-90EC-91EBDD7AA80A}">
      <dsp:nvSpPr>
        <dsp:cNvPr id="0" name=""/>
        <dsp:cNvSpPr/>
      </dsp:nvSpPr>
      <dsp:spPr>
        <a:xfrm>
          <a:off x="291850" y="3106891"/>
          <a:ext cx="2863684" cy="613930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Научно-методическое сопровождение, консультирование, рецензирование работ ВСЕХ победителей (ноябрь-январь)</a:t>
          </a:r>
        </a:p>
      </dsp:txBody>
      <dsp:txXfrm>
        <a:off x="321820" y="3136861"/>
        <a:ext cx="2803744" cy="553990"/>
      </dsp:txXfrm>
    </dsp:sp>
    <dsp:sp modelId="{AC0C653A-4499-4138-9399-D9621A1A7901}">
      <dsp:nvSpPr>
        <dsp:cNvPr id="0" name=""/>
        <dsp:cNvSpPr/>
      </dsp:nvSpPr>
      <dsp:spPr>
        <a:xfrm>
          <a:off x="2196909" y="3942899"/>
          <a:ext cx="3066383" cy="582832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Учебные сборы по подготовке к республиканскому конкурсу (январь -февраль)</a:t>
          </a:r>
        </a:p>
      </dsp:txBody>
      <dsp:txXfrm>
        <a:off x="2225361" y="3971351"/>
        <a:ext cx="3009479" cy="525928"/>
      </dsp:txXfrm>
    </dsp:sp>
    <dsp:sp modelId="{0D7AD365-7E04-4036-A452-FD1B32B5EF23}">
      <dsp:nvSpPr>
        <dsp:cNvPr id="0" name=""/>
        <dsp:cNvSpPr/>
      </dsp:nvSpPr>
      <dsp:spPr>
        <a:xfrm>
          <a:off x="247960" y="1677545"/>
          <a:ext cx="2807156" cy="598042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Республиканский конкурс исследовательских работ учащихся (февраль)</a:t>
          </a:r>
        </a:p>
      </dsp:txBody>
      <dsp:txXfrm>
        <a:off x="277154" y="1706739"/>
        <a:ext cx="2748768" cy="539654"/>
      </dsp:txXfrm>
    </dsp:sp>
    <dsp:sp modelId="{37250C37-2172-4461-B33E-9B7533C776CA}">
      <dsp:nvSpPr>
        <dsp:cNvPr id="0" name=""/>
        <dsp:cNvSpPr/>
      </dsp:nvSpPr>
      <dsp:spPr>
        <a:xfrm>
          <a:off x="4377789" y="38951"/>
          <a:ext cx="2715879" cy="615391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Фестиваль «Именины у Екатерины» в рамках международного проекта «Дорогами Екатерины» (апрель)</a:t>
          </a:r>
        </a:p>
      </dsp:txBody>
      <dsp:txXfrm>
        <a:off x="4407830" y="68992"/>
        <a:ext cx="2655797" cy="555309"/>
      </dsp:txXfrm>
    </dsp:sp>
    <dsp:sp modelId="{F0712CC6-3A1D-4A01-9109-CAB44C5A7666}">
      <dsp:nvSpPr>
        <dsp:cNvPr id="0" name=""/>
        <dsp:cNvSpPr/>
      </dsp:nvSpPr>
      <dsp:spPr>
        <a:xfrm>
          <a:off x="672630" y="28763"/>
          <a:ext cx="2696603" cy="625566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ts val="1200"/>
            </a:lnSpc>
            <a:spcBef>
              <a:spcPct val="0"/>
            </a:spcBef>
            <a:spcAft>
              <a:spcPts val="0"/>
            </a:spcAft>
            <a:buNone/>
          </a:pP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Лопатинский </a:t>
          </a:r>
          <a:r>
            <a:rPr lang="ru-RU" sz="1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фест</a:t>
          </a:r>
          <a:r>
            <a:rPr lang="ru-RU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«Вместе спасали Отчизну, вместе сажаем сады» (март)</a:t>
          </a:r>
        </a:p>
      </dsp:txBody>
      <dsp:txXfrm>
        <a:off x="703168" y="59301"/>
        <a:ext cx="2635527" cy="564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59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58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9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ветлая т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91BE3-897A-16C5-0DA8-7AA132923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188913"/>
            <a:ext cx="7640955" cy="108627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>
                <a:solidFill>
                  <a:srgbClr val="002060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BE8B82-8E3D-E638-A193-FCF47C4AD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376800"/>
            <a:ext cx="7640955" cy="8687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8B2EED-9476-0981-3E88-5B28D307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A0E2-0C3B-4A95-AADC-CAA7CA21CAF4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8140611-612A-28FB-7B06-39DD71C2B1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2662238"/>
            <a:ext cx="5559425" cy="1636064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83100D66-87A1-9B55-CFFA-6FA4E2DB21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88681" y="1376800"/>
            <a:ext cx="3703320" cy="5481200"/>
          </a:xfrm>
          <a:prstGeom prst="roundRect">
            <a:avLst>
              <a:gd name="adj" fmla="val 823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307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39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85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883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31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0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89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14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2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0AE6D24-57C3-46BD-A74B-849FD0C6098B}" type="datetimeFigureOut">
              <a:rPr lang="ru-RU" smtClean="0"/>
              <a:t>04.11.2025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FD03074-EA25-49D6-B109-F216B6DA575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979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Relationship Id="rId9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microsoft.com/office/2007/relationships/hdphoto" Target="../media/hdphoto7.wd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32.png"/><Relationship Id="rId4" Type="http://schemas.microsoft.com/office/2007/relationships/hdphoto" Target="../media/hdphoto3.wdp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B8C15-7631-4321-9932-AAA7EB599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172" y="485220"/>
            <a:ext cx="9780446" cy="1931376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Тематический 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образовательный маршрут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444470-352B-4BDB-A4F3-2DE91023A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413" y="3272996"/>
            <a:ext cx="10544960" cy="2733521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ru-RU" sz="17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«Учебно-методические формирования как ресурс профессионального развития педагогических работников»</a:t>
            </a:r>
            <a:endParaRPr lang="ru-RU" sz="17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800" dirty="0"/>
              <a:t>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663297"/>
            <a:ext cx="1753299" cy="175329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381" y="736750"/>
            <a:ext cx="1922340" cy="18665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4789" y="6379836"/>
            <a:ext cx="1438275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ru-RU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Гомель</a:t>
            </a:r>
          </a:p>
          <a:p>
            <a:pPr algn="ctr">
              <a:lnSpc>
                <a:spcPts val="1500"/>
              </a:lnSpc>
            </a:pPr>
            <a:r>
              <a:rPr lang="ru-RU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CC62EA-0666-4C45-B194-0FC5A6B50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2" y="663297"/>
            <a:ext cx="1753299" cy="17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79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015" y="642546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Конкретные прогнозируемые результаты реализации образовательного маршрута: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5229" y="1900062"/>
            <a:ext cx="11931361" cy="4678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Развитие творческого потенциала:</a:t>
            </a:r>
          </a:p>
          <a:p>
            <a:pPr marL="176213" indent="-176213">
              <a:lnSpc>
                <a:spcPts val="1700"/>
              </a:lnSpc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у педагогов готовности к непрерывному профессиональному росту и самообразованию;</a:t>
            </a:r>
          </a:p>
          <a:p>
            <a:pPr indent="176213">
              <a:lnSpc>
                <a:spcPts val="1700"/>
              </a:lnSpc>
            </a:pPr>
            <a:b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стимулирование мотивации к повышению качества образовательного процесса в своих учреждениях, в том числе через знакомство с передовым опытом и участие в работе методических формирований.</a:t>
            </a: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700"/>
              </a:lnSpc>
            </a:pPr>
            <a:endParaRPr lang="ru-RU" sz="19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4500" indent="-268288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Методическая активность:</a:t>
            </a:r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92075">
              <a:lnSpc>
                <a:spcPts val="1700"/>
              </a:lnSpc>
              <a:buFontTx/>
              <a:buChar char="-"/>
            </a:pP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увеличение числа педагогов, активно участвующих в методической работе, обмене опытом и распространении лучших практик;</a:t>
            </a:r>
          </a:p>
          <a:p>
            <a:pPr>
              <a:lnSpc>
                <a:spcPts val="1700"/>
              </a:lnSpc>
            </a:pPr>
            <a:b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создание и распространение учебно-методических материалов, разработанных в результате функционирования методических формирований;</a:t>
            </a:r>
          </a:p>
          <a:p>
            <a:pPr>
              <a:lnSpc>
                <a:spcPts val="1700"/>
              </a:lnSpc>
            </a:pPr>
            <a:b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создание прочных связей и сетей взаимодействия между педагогами района, что способствует постоянному обмену знаниями и взаимопомощи.</a:t>
            </a:r>
          </a:p>
          <a:p>
            <a:pPr>
              <a:lnSpc>
                <a:spcPts val="1700"/>
              </a:lnSpc>
            </a:pPr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 образования:</a:t>
            </a:r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  <a:buFontTx/>
              <a:buChar char="-"/>
            </a:pP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повышение общего качества образовательных услуг в районе, что выражается в улучшении результатов обучения учащихся;</a:t>
            </a:r>
          </a:p>
          <a:p>
            <a:pPr>
              <a:lnSpc>
                <a:spcPts val="1700"/>
              </a:lnSpc>
            </a:pPr>
            <a:b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успешное внедрение новых подходов и стандартов в образовательную практику. </a:t>
            </a:r>
            <a:endParaRPr lang="ru-RU" sz="1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3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015" y="642546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Конкретные прогнозируемые результаты реализации образовательного маршрута: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39154" y="1876293"/>
            <a:ext cx="12164606" cy="156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 образования:</a:t>
            </a:r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00"/>
              </a:lnSpc>
              <a:buFontTx/>
              <a:buChar char="-"/>
            </a:pP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повышение общего качества образовательных услуг в районе, что выражается в улучшении результатов обучения учащихся;</a:t>
            </a:r>
          </a:p>
          <a:p>
            <a:pPr>
              <a:lnSpc>
                <a:spcPts val="2300"/>
              </a:lnSpc>
            </a:pPr>
            <a:b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успешное внедрение новых подходов и стандартов в образовательную практику. </a:t>
            </a:r>
            <a:endParaRPr lang="ru-RU" sz="1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3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146" y="851944"/>
            <a:ext cx="11029616" cy="1013800"/>
          </a:xfrm>
        </p:spPr>
        <p:txBody>
          <a:bodyPr>
            <a:noAutofit/>
          </a:bodyPr>
          <a:lstStyle/>
          <a:p>
            <a:pPr lvl="0" algn="ctr"/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НАПРАВЛЕНИЯ</a:t>
            </a:r>
            <a:b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ДЕЯТЕЛЬНОСТИ  в рамках реализации </a:t>
            </a:r>
            <a:b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образовательного маршрута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4871" y="1865744"/>
            <a:ext cx="11856219" cy="488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Организационно-методическая работа включает:</a:t>
            </a: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организацию деятельности методических формирований, разработку локальных правовых актов, регламентирующих методическую работу в районе;</a:t>
            </a: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вовлечение педагогов в процессы проектной, исследовательской и экспериментальной деятельности;</a:t>
            </a: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организацию рефлексивной деятельности педагогов для выявления педагогических проблем и затруднений;</a:t>
            </a: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выявление, изучение, обобщение передового педагогического опыта, аттестация педагогических работников;</a:t>
            </a: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обеспечение взаимодействия методических формирований внутри учреждения образования и на районном уровне по решению общих педагогических проблем;</a:t>
            </a: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6213" indent="-176213" algn="just">
              <a:lnSpc>
                <a:spcPts val="2200"/>
              </a:lnSpc>
              <a:spcAft>
                <a:spcPts val="0"/>
              </a:spcAft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обеспечение мотивационно-стимулирующей поддержки творческого роста педагогов и др.</a:t>
            </a:r>
            <a:endParaRPr lang="ru-RU" sz="22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0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146" y="851944"/>
            <a:ext cx="11029616" cy="1013800"/>
          </a:xfrm>
        </p:spPr>
        <p:txBody>
          <a:bodyPr>
            <a:noAutofit/>
          </a:bodyPr>
          <a:lstStyle/>
          <a:p>
            <a:pPr lvl="0" algn="ctr"/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НАПРАВЛЕНИЯ</a:t>
            </a:r>
            <a:b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ДЕЯТЕЛЬНОСТИ  в рамках реализации </a:t>
            </a:r>
            <a:b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образовательного маршрута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0510" y="1865744"/>
            <a:ext cx="11853802" cy="3926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ru-RU" sz="2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en-US" sz="2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чебно-методическ</a:t>
            </a:r>
            <a:r>
              <a:rPr lang="ru-RU" sz="2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ая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</a:t>
            </a:r>
            <a:r>
              <a:rPr lang="ru-RU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включает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оперативное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реагирование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запросы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педагогов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насущным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профессиональным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проблемам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посредством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участия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повышении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квалификации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методических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мероприятий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</a:t>
            </a:r>
            <a:r>
              <a:rPr lang="ru-RU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направленных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совершенствование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профессиональной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культуры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педагогов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числе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методических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компетенций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проектных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исследовательских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умений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навыков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300"/>
              </a:lnSpc>
              <a:buFontTx/>
              <a:buChar char="-"/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методических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материалов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разработок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занятий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воспитательных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мероприятий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рекомендаций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памяток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.);</a:t>
            </a: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индивидуальное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консультирование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педагогов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вопросам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профессионального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индивидуального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маршрута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профессионального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роста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</a:t>
            </a:r>
            <a:r>
              <a:rPr lang="en-US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27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757" y="873515"/>
            <a:ext cx="11029616" cy="1013800"/>
          </a:xfrm>
        </p:spPr>
        <p:txBody>
          <a:bodyPr>
            <a:noAutofit/>
          </a:bodyPr>
          <a:lstStyle/>
          <a:p>
            <a:pPr lvl="0" algn="ctr"/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НАПРАВЛЕНИЯ</a:t>
            </a:r>
            <a:b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ДЕЯТЕЛЬНОСТИ  в рамках реализации </a:t>
            </a:r>
            <a:b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образовательного маршрута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4871" y="1782616"/>
            <a:ext cx="1192333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Информационно-методическая работа включает: </a:t>
            </a:r>
          </a:p>
          <a:p>
            <a:pPr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обеспечение знакомства педагогов с достижениями психологической и педагогической наук, новинками научно-методической литературы, современными образовательными технологиями;</a:t>
            </a:r>
          </a:p>
          <a:p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6213" indent="-176213"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банка эффективных (инновационных) педагогических практик;</a:t>
            </a:r>
          </a:p>
          <a:p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условий для овладения информационно-коммуникационными, сетевыми технологиями и их внедрение в образовательный процесс;</a:t>
            </a:r>
          </a:p>
          <a:p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совершенствование информационно-методического пространства учреждения образования, в том числе посредством сайта учреждения образования, педагогических блогов и т.д.;</a:t>
            </a:r>
          </a:p>
          <a:p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обеспечение публикации в предметно-методических журналах и других средствах массовой информации материалов из опыта работы педагогов учреждения образования и др.</a:t>
            </a:r>
          </a:p>
        </p:txBody>
      </p:sp>
    </p:spTree>
    <p:extLst>
      <p:ext uri="{BB962C8B-B14F-4D97-AF65-F5344CB8AC3E}">
        <p14:creationId xmlns:p14="http://schemas.microsoft.com/office/powerpoint/2010/main" val="2197151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757" y="873515"/>
            <a:ext cx="11029616" cy="1013800"/>
          </a:xfrm>
        </p:spPr>
        <p:txBody>
          <a:bodyPr>
            <a:noAutofit/>
          </a:bodyPr>
          <a:lstStyle/>
          <a:p>
            <a:pPr lvl="0" algn="ctr"/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НАПРАВЛЕНИЯ</a:t>
            </a:r>
            <a:b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ДЕЯТЕЛЬНОСТИ  в рамках реализации </a:t>
            </a:r>
            <a:b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образовательного маршрута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51002" y="1887315"/>
            <a:ext cx="11727809" cy="3926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Научно-методическая работа включает:</a:t>
            </a:r>
          </a:p>
          <a:p>
            <a:pPr algn="just">
              <a:lnSpc>
                <a:spcPts val="2300"/>
              </a:lnSpc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организацию изучения педагогами современных достижений педагогической науки и практики обучения и воспитания;</a:t>
            </a:r>
          </a:p>
          <a:p>
            <a:pPr algn="just">
              <a:lnSpc>
                <a:spcPts val="2300"/>
              </a:lnSpc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разработку и реализацию модели методической работы в учреждении образования, учитывающей специфику деятельности учреждения образования, его инновационный потенциал;</a:t>
            </a:r>
          </a:p>
          <a:p>
            <a:pPr algn="just">
              <a:lnSpc>
                <a:spcPts val="2300"/>
              </a:lnSpc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методическое сопровождение инновационных процессов, реализуемых в рамках учебного заведения;</a:t>
            </a:r>
          </a:p>
          <a:p>
            <a:pPr algn="just">
              <a:lnSpc>
                <a:spcPts val="2300"/>
              </a:lnSpc>
            </a:pPr>
            <a:endParaRPr lang="ru-RU" sz="2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</a:pPr>
            <a: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информирование педагогов об инновационных процессах в современной системе образования и др.</a:t>
            </a:r>
          </a:p>
        </p:txBody>
      </p:sp>
    </p:spTree>
    <p:extLst>
      <p:ext uri="{BB962C8B-B14F-4D97-AF65-F5344CB8AC3E}">
        <p14:creationId xmlns:p14="http://schemas.microsoft.com/office/powerpoint/2010/main" val="420136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5908" t="1180" r="5927" b="7018"/>
          <a:stretch/>
        </p:blipFill>
        <p:spPr>
          <a:xfrm>
            <a:off x="1912535" y="-270933"/>
            <a:ext cx="4647500" cy="7069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519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graphicFrame>
        <p:nvGraphicFramePr>
          <p:cNvPr id="7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762862"/>
              </p:ext>
            </p:extLst>
          </p:nvPr>
        </p:nvGraphicFramePr>
        <p:xfrm>
          <a:off x="2295412" y="1862356"/>
          <a:ext cx="8019875" cy="4739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Завершена работа регионального семинара-практикума «Организация  проектно-исследовательской деятельности в образовательных организациях: от  теории к практике» — Институт развития образования Иркутской области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6"/>
          <a:stretch/>
        </p:blipFill>
        <p:spPr bwMode="auto">
          <a:xfrm>
            <a:off x="5268286" y="3920176"/>
            <a:ext cx="1335216" cy="1268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2744453" y="5887363"/>
            <a:ext cx="1125960" cy="6480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«ГГУ-Профи»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181917" y="5887363"/>
            <a:ext cx="1125960" cy="6480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«ГГУ-Профи»</a:t>
            </a:r>
          </a:p>
        </p:txBody>
      </p:sp>
      <p:sp>
        <p:nvSpPr>
          <p:cNvPr id="3" name="Тройная стрелка влево/вправо/вверх 2"/>
          <p:cNvSpPr/>
          <p:nvPr/>
        </p:nvSpPr>
        <p:spPr>
          <a:xfrm rot="10800000">
            <a:off x="5690908" y="1938646"/>
            <a:ext cx="912594" cy="771787"/>
          </a:xfrm>
          <a:prstGeom prst="leftRight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879134" y="627805"/>
            <a:ext cx="91775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ОРГАНИЗАЦИОННО-МЕТОДИЧЕСКОГО  СОПРОВОЖДЕНИЯ </a:t>
            </a:r>
          </a:p>
          <a:p>
            <a:pPr algn="ctr">
              <a:lnSpc>
                <a:spcPts val="2800"/>
              </a:lnSpc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ИССЛЕДОВАТЕЛЬСКОЙ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86076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"/>
          <a:stretch/>
        </p:blipFill>
        <p:spPr>
          <a:xfrm>
            <a:off x="390925" y="107005"/>
            <a:ext cx="8414546" cy="6429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6367" t="5455" r="6246" b="6023"/>
          <a:stretch/>
        </p:blipFill>
        <p:spPr>
          <a:xfrm>
            <a:off x="9807102" y="321013"/>
            <a:ext cx="1498060" cy="151751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101981" y="3632683"/>
            <a:ext cx="290829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профессиональных компетенций и выявление профессиональных затруднений, запросов и достижений педагогических работников Гомельского района, июль-август 2025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4574" t="4356" r="4634" b="4853"/>
          <a:stretch/>
        </p:blipFill>
        <p:spPr>
          <a:xfrm>
            <a:off x="9777919" y="2076257"/>
            <a:ext cx="1556425" cy="15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7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617BE6-291E-BF5D-482D-164EBDEF16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3" b="8614"/>
          <a:stretch/>
        </p:blipFill>
        <p:spPr>
          <a:xfrm>
            <a:off x="217359" y="846160"/>
            <a:ext cx="3083807" cy="4591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A01B3F-0617-4FAA-19EA-6E8084E03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3" b="3580"/>
          <a:stretch/>
        </p:blipFill>
        <p:spPr>
          <a:xfrm>
            <a:off x="3742252" y="3387131"/>
            <a:ext cx="4205189" cy="2635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6B5E161-C0EB-495F-7786-33C04F9886B3}"/>
              </a:ext>
            </a:extLst>
          </p:cNvPr>
          <p:cNvSpPr txBox="1">
            <a:spLocks/>
          </p:cNvSpPr>
          <p:nvPr/>
        </p:nvSpPr>
        <p:spPr>
          <a:xfrm>
            <a:off x="1218587" y="0"/>
            <a:ext cx="9252520" cy="864096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СОТРУДНИЧЕСТВО В РАМКАХ РАБОТЫ </a:t>
            </a: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АССОЦИАЦИИ ШКОЛ РОССИИ И БЕЛАРУСИ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04A7E0-F3AD-47E2-D762-95C8CE7D0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9"/>
          <a:stretch/>
        </p:blipFill>
        <p:spPr>
          <a:xfrm>
            <a:off x="3576269" y="737262"/>
            <a:ext cx="4671909" cy="2784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78949" y="5591856"/>
            <a:ext cx="4135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Непша Галина Аркадьевна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</a:t>
            </a: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ГУО «Лопатинская средняя школа» </a:t>
            </a:r>
          </a:p>
          <a:p>
            <a:r>
              <a:rPr lang="ru-RU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Яцыно</a:t>
            </a:r>
            <a:r>
              <a:rPr lang="ru-RU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Наталья Романовна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директор</a:t>
            </a: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МБОУ «Лицей №1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г.Балтийска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3953" y="6119336"/>
            <a:ext cx="4513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Форум «Россия и Беларусь: общая история, общая судьба»,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г.Калининград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2-4 октября 2024г.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94" t="7828" r="2750" b="6422"/>
          <a:stretch/>
        </p:blipFill>
        <p:spPr>
          <a:xfrm>
            <a:off x="8388527" y="3507602"/>
            <a:ext cx="3631790" cy="239467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27" y="939422"/>
            <a:ext cx="3631790" cy="23802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381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1" y="1004081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Тематический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образовательный маршрут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97749" y="1836615"/>
            <a:ext cx="11796499" cy="5396349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ru-RU" sz="25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Авторы: </a:t>
            </a:r>
          </a:p>
          <a:p>
            <a:pPr algn="ctr">
              <a:lnSpc>
                <a:spcPts val="2500"/>
              </a:lnSpc>
            </a:pPr>
            <a:endParaRPr lang="ru-RU" sz="25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5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Бетанов</a:t>
            </a:r>
            <a:r>
              <a:rPr lang="ru-RU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Сергей Евгеньевич, </a:t>
            </a:r>
          </a:p>
          <a:p>
            <a:r>
              <a:rPr lang="ru-RU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заведующий сектором ГУ «Гомельский районный учебно-методический кабинет»</a:t>
            </a:r>
          </a:p>
          <a:p>
            <a:endParaRPr lang="ru-RU" sz="25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Новожилова Ольга Вячеславовна, </a:t>
            </a:r>
          </a:p>
          <a:p>
            <a:r>
              <a:rPr lang="ru-RU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методист ГУ «Гомельский районный учебно-методический кабинет»</a:t>
            </a:r>
          </a:p>
          <a:p>
            <a:pPr algn="ctr">
              <a:lnSpc>
                <a:spcPts val="2300"/>
              </a:lnSpc>
            </a:pPr>
            <a:endParaRPr lang="ru-RU" sz="25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5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обеспечение и сопровождение:</a:t>
            </a:r>
          </a:p>
          <a:p>
            <a:pPr algn="ctr"/>
            <a:endParaRPr lang="ru-RU" sz="25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Титов Егор Александрович, </a:t>
            </a:r>
          </a:p>
          <a:p>
            <a:r>
              <a:rPr lang="ru-RU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инженер-программист ГУО «Урицкая средняя школа» </a:t>
            </a:r>
          </a:p>
          <a:p>
            <a:endParaRPr lang="ru-RU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26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6B5E161-C0EB-495F-7786-33C04F9886B3}"/>
              </a:ext>
            </a:extLst>
          </p:cNvPr>
          <p:cNvSpPr txBox="1">
            <a:spLocks/>
          </p:cNvSpPr>
          <p:nvPr/>
        </p:nvSpPr>
        <p:spPr>
          <a:xfrm>
            <a:off x="1264819" y="73225"/>
            <a:ext cx="9252520" cy="864096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СОТРУДНИЧЕСТВО С УЧРЕЖДЕНИЯМИ ОБРАЗОВАНИЯ</a:t>
            </a: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 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" t="8297" r="6623" b="12670"/>
          <a:stretch/>
        </p:blipFill>
        <p:spPr>
          <a:xfrm rot="5400000">
            <a:off x="3703953" y="1625671"/>
            <a:ext cx="5248649" cy="3902789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6424869" y="6117565"/>
            <a:ext cx="370960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spcAft>
                <a:spcPts val="0"/>
              </a:spcAf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МАОУ «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школа № 12 г.Ельца имени Героя Российской Федерации В. А. 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Дорохина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Липецкой области</a:t>
            </a:r>
            <a:endParaRPr lang="ru-RU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52" y="977628"/>
            <a:ext cx="4059873" cy="2344367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6" name="TextBox 5"/>
          <p:cNvSpPr txBox="1"/>
          <p:nvPr/>
        </p:nvSpPr>
        <p:spPr>
          <a:xfrm>
            <a:off x="1713757" y="6193852"/>
            <a:ext cx="3608962" cy="481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МБУО «Лицей №1» </a:t>
            </a:r>
            <a:r>
              <a:rPr lang="ru-RU" sz="1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г.Балтийска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», Калининградской области</a:t>
            </a:r>
            <a:endParaRPr lang="ru-RU" sz="14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76" y="3015933"/>
            <a:ext cx="2500749" cy="2407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" y="4156024"/>
            <a:ext cx="2468550" cy="2296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18347" r="237" b="14519"/>
          <a:stretch/>
        </p:blipFill>
        <p:spPr>
          <a:xfrm>
            <a:off x="8113736" y="381933"/>
            <a:ext cx="4043586" cy="2529192"/>
          </a:xfrm>
          <a:prstGeom prst="rect">
            <a:avLst/>
          </a:prstGeom>
          <a:effectLst>
            <a:softEdge rad="355600"/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311" y="4266653"/>
            <a:ext cx="2529193" cy="25389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11" y="2830552"/>
            <a:ext cx="2502372" cy="23494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608" y="2198413"/>
            <a:ext cx="3379841" cy="92698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32073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6B5E161-C0EB-495F-7786-33C04F9886B3}"/>
              </a:ext>
            </a:extLst>
          </p:cNvPr>
          <p:cNvSpPr txBox="1">
            <a:spLocks/>
          </p:cNvSpPr>
          <p:nvPr/>
        </p:nvSpPr>
        <p:spPr>
          <a:xfrm>
            <a:off x="1264819" y="73225"/>
            <a:ext cx="9252520" cy="864096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СОТРУДНИЧЕСТВО С УЧРЕЖДЕНИЯМИ ОБРАЗОВАНИЯ</a:t>
            </a: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 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" t="8297" r="6623" b="12670"/>
          <a:stretch/>
        </p:blipFill>
        <p:spPr>
          <a:xfrm rot="5400000">
            <a:off x="3703953" y="1625671"/>
            <a:ext cx="5248649" cy="3902789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7008355" y="6256719"/>
            <a:ext cx="370960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500"/>
              </a:lnSpc>
              <a:spcAft>
                <a:spcPts val="0"/>
              </a:spcAf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МБУО «</a:t>
            </a:r>
            <a:r>
              <a:rPr lang="ru-RU" sz="1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Высоковская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средняя школа», </a:t>
            </a:r>
            <a:r>
              <a:rPr lang="ru-RU" sz="1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Рыбновского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района, Рязанской области</a:t>
            </a:r>
            <a:endParaRPr lang="ru-RU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5226" y="6292052"/>
            <a:ext cx="38035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МБУО «Гимназия №1 имени </a:t>
            </a:r>
            <a:r>
              <a:rPr lang="ru-RU" sz="1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Ю.А.Гагарина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г.Клинцы</a:t>
            </a: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», Брянской области</a:t>
            </a:r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27" y="597637"/>
            <a:ext cx="3598764" cy="2432378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73" y="2998134"/>
            <a:ext cx="2630298" cy="24652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7"/>
          <a:stretch/>
        </p:blipFill>
        <p:spPr>
          <a:xfrm>
            <a:off x="82086" y="4014531"/>
            <a:ext cx="2622046" cy="25599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4"/>
          <a:stretch/>
        </p:blipFill>
        <p:spPr>
          <a:xfrm>
            <a:off x="8375300" y="789809"/>
            <a:ext cx="3541717" cy="2208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t="6339" r="2976" b="5631"/>
          <a:stretch/>
        </p:blipFill>
        <p:spPr>
          <a:xfrm>
            <a:off x="9756492" y="2718033"/>
            <a:ext cx="2435508" cy="22582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4" t="22339" r="-439" b="5965"/>
          <a:stretch/>
        </p:blipFill>
        <p:spPr>
          <a:xfrm>
            <a:off x="8055064" y="3848060"/>
            <a:ext cx="2548767" cy="24599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8179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912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8E7DAF-AAC4-5117-AA86-B48F6040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0">
            <a:extLst>
              <a:ext uri="{FF2B5EF4-FFF2-40B4-BE49-F238E27FC236}">
                <a16:creationId xmlns:a16="http://schemas.microsoft.com/office/drawing/2014/main" id="{673870AE-8C32-FF8D-F76A-8E756AA74EA0}"/>
              </a:ext>
            </a:extLst>
          </p:cNvPr>
          <p:cNvSpPr txBox="1">
            <a:spLocks/>
          </p:cNvSpPr>
          <p:nvPr/>
        </p:nvSpPr>
        <p:spPr>
          <a:xfrm>
            <a:off x="6074867" y="4573221"/>
            <a:ext cx="3107372" cy="996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669D5-9DAF-0FD5-7CB9-3C742B82FB6F}"/>
              </a:ext>
            </a:extLst>
          </p:cNvPr>
          <p:cNvSpPr txBox="1"/>
          <p:nvPr/>
        </p:nvSpPr>
        <p:spPr>
          <a:xfrm>
            <a:off x="1642441" y="75985"/>
            <a:ext cx="9199314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  <a:spcAft>
                <a:spcPts val="1000"/>
              </a:spcAft>
            </a:pPr>
            <a:r>
              <a:rPr lang="ru-RU" sz="20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Лопатинский фест «Вместе спасали Отчизну, вместе сажаем сады», посвященный Году качества, белорусско-российскому сотрудничеству</a:t>
            </a:r>
            <a:endParaRPr lang="ru-RU" sz="1600" b="1" dirty="0">
              <a:effectLst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22" y="681279"/>
            <a:ext cx="9638952" cy="6081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999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6B5E161-C0EB-495F-7786-33C04F9886B3}"/>
              </a:ext>
            </a:extLst>
          </p:cNvPr>
          <p:cNvSpPr txBox="1">
            <a:spLocks/>
          </p:cNvSpPr>
          <p:nvPr/>
        </p:nvSpPr>
        <p:spPr>
          <a:xfrm>
            <a:off x="1264819" y="73225"/>
            <a:ext cx="9252520" cy="864096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СОТРУДНИЧЕСТВО С УЧРЕЖДЕНИЯМИ КУЛЬТУРЫ</a:t>
            </a: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 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" t="8297" r="6623" b="12670"/>
          <a:stretch/>
        </p:blipFill>
        <p:spPr>
          <a:xfrm rot="5400000">
            <a:off x="3703953" y="1625671"/>
            <a:ext cx="5248649" cy="3902789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27" y="597637"/>
            <a:ext cx="3598764" cy="2432378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9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6925" y="628351"/>
            <a:ext cx="2599505" cy="2370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854" y="4363735"/>
            <a:ext cx="2729645" cy="24942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96" y="3409122"/>
            <a:ext cx="3469195" cy="231073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1080" y="2421123"/>
            <a:ext cx="2491409" cy="25135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712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46245" y="847287"/>
            <a:ext cx="775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ФОРМЫ СОТРУДНИЧЕСТВА:</a:t>
            </a:r>
          </a:p>
        </p:txBody>
      </p:sp>
    </p:spTree>
    <p:extLst>
      <p:ext uri="{BB962C8B-B14F-4D97-AF65-F5344CB8AC3E}">
        <p14:creationId xmlns:p14="http://schemas.microsoft.com/office/powerpoint/2010/main" val="145125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618266"/>
            <a:ext cx="11029616" cy="1013800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Школа проектирования индивидуального образовательного маршрута «Перспектива»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81192" y="2407045"/>
            <a:ext cx="11358692" cy="3181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Блоки: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Сообщество педагогов дошкольного образования «Я воспитатель»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Сообщество педагогов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ступени общего среднего образования «Начнём с </a:t>
            </a:r>
            <a:r>
              <a:rPr lang="ru-RU" dirty="0" err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началки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Сообщество педагогов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ступени общего среднего образования «Вместе с подростком»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Сообщество педагогов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ступени общего среднего образования «от Урока»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Сообщество молодых специалистов учреждений дошкольного и общего среднего образования «Профи»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Сообщество специалистов занимающихся идеологической работой и патриотическим воспитанием «Патриот»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Обучаемся дистанционно</a:t>
            </a:r>
            <a:endParaRPr lang="ru-RU" sz="16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24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8197" y="772793"/>
            <a:ext cx="10278611" cy="879576"/>
          </a:xfrm>
        </p:spPr>
        <p:txBody>
          <a:bodyPr>
            <a:noAutofit/>
          </a:bodyPr>
          <a:lstStyle/>
          <a:p>
            <a:pPr algn="ctr"/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Новизна и Практическая значимость </a:t>
            </a:r>
            <a:b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образовательного маршрута: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26026" y="1803638"/>
            <a:ext cx="1169425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Предлагаемый образовательный маршрут представляет собой сетевую модель управления развитием профессиональной компетентности педагогических работников учреждений образования, специалистов РУМК Гомельского района. </a:t>
            </a:r>
          </a:p>
          <a:p>
            <a:pPr algn="just"/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реализации инновационного образовательного проекта «Внедрение модели управления развитием профессиональной компетентности специалистов организаций, осуществляющих научно- методическое обеспечение образовательного процесса на районном уровне» (2024 – 2027 гг.), дистанционных и очных форм обучения в межкурсовой период, призван стать эффективным средством трансляции передового педагогического опыта, организации </a:t>
            </a:r>
            <a:r>
              <a:rPr lang="ru-RU" sz="19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взаимообучения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теоретической подготовки педагогических работников и методистов района.</a:t>
            </a:r>
          </a:p>
          <a:p>
            <a:pPr algn="just"/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на облачной платформе </a:t>
            </a:r>
            <a:r>
              <a:rPr lang="en-US" sz="19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Netlify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предоставляющей набор современных инструментов и сервисов для создания высокопроизводительных веб-проектов и сайтов. Позволяет разворачивать небольшие приложения совершенно бесплатно, имеет безграничные возможности по расширению, доступен с различных устройств (персональный, компьютер, планшет, мобильный телефон).</a:t>
            </a:r>
          </a:p>
          <a:p>
            <a:pPr algn="just"/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Находится в процессе развития, наполнения теоретическим, практическим и методическим материалом.</a:t>
            </a:r>
          </a:p>
          <a:p>
            <a:pPr algn="just"/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2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1" y="1004081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Тематический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образовательный маршрут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67303" y="4210851"/>
            <a:ext cx="11689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ru-RU" sz="2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образовательного маршрута   ̶ </a:t>
            </a:r>
            <a:br>
              <a:rPr lang="ru-RU" sz="2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3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условий для личностного и профессионального развития педагогов, формирования, совершенствования педагогического мастерства и творчества, оказание на диагностической дифференцированной основе методической помощи за счёт активного использования потенциала учебно-методических формирований</a:t>
            </a:r>
          </a:p>
        </p:txBody>
      </p:sp>
      <p:pic>
        <p:nvPicPr>
          <p:cNvPr id="8" name="Содержимое 3" descr="1b344149ed6a06fd1d62b9f6ea48a190.jpg"/>
          <p:cNvPicPr>
            <a:picLocks noGrp="1"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2063" y="1872577"/>
            <a:ext cx="3076597" cy="1982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 descr="изображение_viber_2022-06-09_11-54-53-821.jpg"/>
          <p:cNvPicPr>
            <a:picLocks noChangeAspect="1"/>
          </p:cNvPicPr>
          <p:nvPr/>
        </p:nvPicPr>
        <p:blipFill rotWithShape="1">
          <a:blip r:embed="rId4" cstate="print"/>
          <a:srcRect r="10072"/>
          <a:stretch/>
        </p:blipFill>
        <p:spPr>
          <a:xfrm>
            <a:off x="4151139" y="1875102"/>
            <a:ext cx="3792936" cy="1979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9218" r="10115"/>
          <a:stretch/>
        </p:blipFill>
        <p:spPr>
          <a:xfrm>
            <a:off x="8208064" y="1872577"/>
            <a:ext cx="3138753" cy="19824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834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180" y="768816"/>
            <a:ext cx="11029616" cy="1013800"/>
          </a:xfrm>
        </p:spPr>
        <p:txBody>
          <a:bodyPr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образовательного маршрута </a:t>
            </a:r>
            <a:b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достигается путём решения </a:t>
            </a:r>
            <a:b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следующих ЗАДАЧ: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1847" y="1908886"/>
            <a:ext cx="11652307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системы методической работы: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О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тработать механизм преемственности методических структур, содействовать развитию единого научно - методического</a:t>
            </a:r>
            <a:r>
              <a:rPr lang="ru-RU" sz="1900" spc="-5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пространства района. 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более эффективное взаимодействие и координацию между педагогами в рамках методических формирований для достижения общих целей;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19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Стимулирование профессионального роста педагогов, специалистов РУМК: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Содействовать 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целенаправленному непрерывному профессиональному развитию педагогических работников учреждений образования района, а также специалистов   РУМК по обеспечению их научно-методического сопровождения. 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Побудить педагогов к непрерывному саморазвитию и творческой самореализации, используя возможности, предоставляемые методическими формированиями; </a:t>
            </a:r>
          </a:p>
          <a:p>
            <a:pPr lvl="0" algn="just">
              <a:buFont typeface="Arial" panose="020B0604020202020204" pitchFamily="34" charset="0"/>
              <a:buChar char="•"/>
            </a:pPr>
            <a:endParaRPr lang="ru-RU" sz="19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Изучение и распространение передового педагогического опыта: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Создать условия для обмена опытом, лучшими практиками между педагогами;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19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Совершенствование педагогических навыков: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Помочь педагогам в освоении современных методик преподавания, педагогических технологий и подходов к образованию, чтобы повысить качество обучения;</a:t>
            </a:r>
            <a:endParaRPr lang="ru-RU" sz="1900" dirty="0">
              <a:solidFill>
                <a:srgbClr val="002060"/>
              </a:solidFill>
            </a:endParaRPr>
          </a:p>
          <a:p>
            <a:pPr lvl="0" algn="just">
              <a:buFont typeface="Arial" panose="020B0604020202020204" pitchFamily="34" charset="0"/>
              <a:buChar char="•"/>
            </a:pPr>
            <a:endParaRPr lang="ru-RU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 lvl="0">
              <a:buFont typeface="Arial" panose="020B0604020202020204" pitchFamily="34" charset="0"/>
              <a:buChar char="•"/>
            </a:pP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5237" y="835493"/>
            <a:ext cx="11029616" cy="1013800"/>
          </a:xfrm>
        </p:spPr>
        <p:txBody>
          <a:bodyPr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образовательного маршрута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достигается путём решения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следующих ЗАДАЧ: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30736" y="2137933"/>
            <a:ext cx="1170411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Организация совместной деятельности: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Создать условия для коллективной научно-методической работы, разработки авторских программ и учебных материалов;</a:t>
            </a: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19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Оказание методической поддержки: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Предоставить помощь педагогам, особенно молодым и начинающим, в 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более эффективной адаптации в профессии, повышении квалификации, что, несомненно, отразится позитивно на качестве образовательного процесса;</a:t>
            </a: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>
              <a:buFont typeface="Arial" panose="020B0604020202020204" pitchFamily="34" charset="0"/>
              <a:buChar char="•"/>
            </a:pPr>
            <a:endParaRPr lang="ru-RU" sz="19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Создание горизонтальных связей: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Построить систему горизонтального профессионального развития, где педагоги могут учиться друг у друга и получать поддержку от коллег. О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тработать механизм преемственности методических структур, содействовать развитию единого научно - методического</a:t>
            </a:r>
            <a:r>
              <a:rPr lang="ru-RU" sz="1900" spc="-5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пространства района.</a:t>
            </a:r>
            <a:endParaRPr lang="ru-RU" sz="1900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1900" dirty="0"/>
          </a:p>
          <a:p>
            <a:pPr lvl="0">
              <a:buFont typeface="Arial" panose="020B0604020202020204" pitchFamily="34" charset="0"/>
              <a:buChar char="•"/>
            </a:pPr>
            <a:endParaRPr lang="ru-RU" sz="1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27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95956"/>
            <a:ext cx="10278611" cy="879576"/>
          </a:xfrm>
        </p:spPr>
        <p:txBody>
          <a:bodyPr>
            <a:noAutofit/>
          </a:bodyPr>
          <a:lstStyle/>
          <a:p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Новизна образовательного маршрута состоит в: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43280" y="1929206"/>
            <a:ext cx="11761366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6675" indent="635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3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Реализации сетевой модели управления развитием профессиональной компетентности педагогических работников учреждений образования района, специалистов РУМК в процессе дистанционных и очных форм обучения, в рамках неформального образования в межкурсовой период, обеспечение диагностики (анкеты, тесты, опросы, лист наблюдения), системы консультаций по итогам выявленных проблем и профессиональных запросов;</a:t>
            </a:r>
          </a:p>
          <a:p>
            <a:pPr marR="66675" indent="635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66675" indent="635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Обеспечении функционирования дистанционного ресурса для трансляции передового педагогического опыта, материалов разработанных в рамках реализации инновационного проекта «Внедрение модели управления развитием профессиональной компетентности специалистов организаций, осуществляющих научно-методическое обеспечение образовательного процесса на районном уровне», организации </a:t>
            </a:r>
            <a:r>
              <a:rPr lang="ru-RU" sz="19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взаимообучения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теоретической подготовки педагогических работников, диагностики полученных знаний;</a:t>
            </a:r>
            <a:endParaRPr lang="ru-RU" sz="2000" dirty="0">
              <a:solidFill>
                <a:srgbClr val="002060"/>
              </a:solidFill>
            </a:endParaRPr>
          </a:p>
          <a:p>
            <a:pPr marR="66675" algn="just">
              <a:spcAft>
                <a:spcPts val="0"/>
              </a:spcAft>
            </a:pPr>
            <a:endParaRPr lang="ru-RU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66675" indent="176213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Выявлении результативности деятельности по развитию профессиональной компетентности специалистов РУМК и удовлетворенности педагогических работников района, в отношении которых оказывается научно-методическое сопровождение.</a:t>
            </a:r>
          </a:p>
          <a:p>
            <a:pPr marR="66675" indent="176213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74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8197" y="772793"/>
            <a:ext cx="10278611" cy="879576"/>
          </a:xfrm>
        </p:spPr>
        <p:txBody>
          <a:bodyPr>
            <a:noAutofit/>
          </a:bodyPr>
          <a:lstStyle/>
          <a:p>
            <a:pPr algn="ctr"/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 </a:t>
            </a:r>
            <a:b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образовательного маршрута состоит в: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1669" y="2042431"/>
            <a:ext cx="11694253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Создании и апробировании дистанционного ресурса для трансляции опыта профессиональной деятельности педагогических работников и специалистов РУМК, теоретической и методической подготовки, выявления </a:t>
            </a:r>
            <a:r>
              <a:rPr lang="ru-RU" sz="19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сформированности</a:t>
            </a: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соответствующих знаний;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Разработке диагностического инструментария для выявления мотивации к профессиональной деятельности, знаний нормативных-правовых, инструктивно-методических материалов, методических материалов для научно-методического сопровождения образовательного процесса;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Разработке образовательного маршрута для самообразования специалистов РУМК.</a:t>
            </a:r>
          </a:p>
        </p:txBody>
      </p:sp>
    </p:spTree>
    <p:extLst>
      <p:ext uri="{BB962C8B-B14F-4D97-AF65-F5344CB8AC3E}">
        <p14:creationId xmlns:p14="http://schemas.microsoft.com/office/powerpoint/2010/main" val="106882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015" y="642546"/>
            <a:ext cx="11029616" cy="1013800"/>
          </a:xfrm>
        </p:spPr>
        <p:txBody>
          <a:bodyPr>
            <a:noAutofit/>
          </a:bodyPr>
          <a:lstStyle/>
          <a:p>
            <a:pPr algn="ctr"/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Конкретные прогнозируемые результаты реализации образовательного маршрута: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" y="642546"/>
            <a:ext cx="1174174" cy="114007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15400" y="2076669"/>
            <a:ext cx="11638244" cy="4296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ru-RU" sz="23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профессиональной компетентности педагогических работников учреждений образования, специалистов РУМК: </a:t>
            </a:r>
            <a:br>
              <a:rPr lang="ru-RU" sz="1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повышение уровня методологической, психолого-педагогической и предметно методической подготовки педагогов в соответствии с их запросами;</a:t>
            </a:r>
          </a:p>
          <a:p>
            <a:pPr algn="just">
              <a:lnSpc>
                <a:spcPts val="1700"/>
              </a:lnSpc>
            </a:pPr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600"/>
              </a:lnSpc>
              <a:buFontTx/>
              <a:buChar char="-"/>
            </a:pP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овладение такими видами деятельности, как моделирование, проектирование,  конструирование, прогнозирование и др. благодаря обмену опытом и участию в совместных разработках;</a:t>
            </a:r>
          </a:p>
          <a:p>
            <a:pPr algn="just">
              <a:lnSpc>
                <a:spcPts val="1700"/>
              </a:lnSpc>
            </a:pPr>
            <a:endParaRPr lang="ru-RU" sz="1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600"/>
              </a:lnSpc>
              <a:buFontTx/>
              <a:buChar char="-"/>
            </a:pP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внедрение в практику работы инновационных педагогических технологий, активных, интерактивных форм и методов обучения и воспитания;</a:t>
            </a:r>
          </a:p>
          <a:p>
            <a:pPr algn="just">
              <a:lnSpc>
                <a:spcPts val="1700"/>
              </a:lnSpc>
            </a:pPr>
            <a:b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развитие навыков анализа и оценки собственной профессиональной деятельности;</a:t>
            </a:r>
          </a:p>
          <a:p>
            <a:pPr algn="just">
              <a:lnSpc>
                <a:spcPts val="1700"/>
              </a:lnSpc>
            </a:pPr>
            <a:b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повышение уровня владения современными средствами обучения и информационно-коммуникационными технологиями.</a:t>
            </a:r>
          </a:p>
          <a:p>
            <a:br>
              <a:rPr lang="ru-RU" sz="2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279532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Дивиденд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Дивиденд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3688</TotalTime>
  <Words>1728</Words>
  <Application>Microsoft Office PowerPoint</Application>
  <PresentationFormat>Широкоэкранный</PresentationFormat>
  <Paragraphs>168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Corbel</vt:lpstr>
      <vt:lpstr>Gill Sans MT</vt:lpstr>
      <vt:lpstr>Segoe UI</vt:lpstr>
      <vt:lpstr>Times New Roman</vt:lpstr>
      <vt:lpstr>Wingdings 2</vt:lpstr>
      <vt:lpstr>Дивиденд</vt:lpstr>
      <vt:lpstr>Тематический  образовательный маршрут</vt:lpstr>
      <vt:lpstr>Тематический  образовательный маршрут </vt:lpstr>
      <vt:lpstr>Новизна и Практическая значимость  образовательного маршрута:</vt:lpstr>
      <vt:lpstr>Тематический  образовательный маршрут </vt:lpstr>
      <vt:lpstr>Цель образовательного маршрута  достигается путём решения  следующих ЗАДАЧ:</vt:lpstr>
      <vt:lpstr>Цель образовательного маршрута  достигается путём решения  следующих ЗАДАЧ:</vt:lpstr>
      <vt:lpstr>Новизна образовательного маршрута состоит в:</vt:lpstr>
      <vt:lpstr>Практическая значимость  образовательного маршрута состоит в:</vt:lpstr>
      <vt:lpstr>Конкретные прогнозируемые результаты реализации образовательного маршрута:</vt:lpstr>
      <vt:lpstr>Конкретные прогнозируемые результаты реализации образовательного маршрута:</vt:lpstr>
      <vt:lpstr>Конкретные прогнозируемые результаты реализации образовательного маршрута:</vt:lpstr>
      <vt:lpstr>ОСНОВНЫЕ НАПРАВЛЕНИЯ  ДЕЯТЕЛЬНОСТИ  в рамках реализации  образовательного маршрута</vt:lpstr>
      <vt:lpstr>ОСНОВНЫЕ НАПРАВЛЕНИЯ  ДЕЯТЕЛЬНОСТИ  в рамках реализации  образовательного маршрута</vt:lpstr>
      <vt:lpstr>ОСНОВНЫЕ НАПРАВЛЕНИЯ  ДЕЯТЕЛЬНОСТИ  в рамках реализации  образовательного маршрута</vt:lpstr>
      <vt:lpstr>ОСНОВНЫЕ НАПРАВЛЕНИЯ  ДЕЯТЕЛЬНОСТИ  в рамках реализации  образовательного маршрута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Школа проектирования индивидуального образовательного маршрута «Перспектива»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РЕГИОНАЛЬНЫЙ ЦЕНТР ПЕДАГОГИЧЕСКОГО STEM-ОБРАЗОВАНИЯ</dc:title>
  <dc:creator>KAB</dc:creator>
  <cp:lastModifiedBy>Darnell Relf</cp:lastModifiedBy>
  <cp:revision>199</cp:revision>
  <dcterms:created xsi:type="dcterms:W3CDTF">2020-03-10T06:18:44Z</dcterms:created>
  <dcterms:modified xsi:type="dcterms:W3CDTF">2025-11-04T18:36:45Z</dcterms:modified>
</cp:coreProperties>
</file>